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0"/>
  </p:notesMasterIdLst>
  <p:sldIdLst>
    <p:sldId id="291" r:id="rId3"/>
    <p:sldId id="292" r:id="rId4"/>
    <p:sldId id="304" r:id="rId5"/>
    <p:sldId id="305" r:id="rId6"/>
    <p:sldId id="306" r:id="rId7"/>
    <p:sldId id="307" r:id="rId8"/>
    <p:sldId id="299" r:id="rId9"/>
    <p:sldId id="301" r:id="rId10"/>
    <p:sldId id="302" r:id="rId11"/>
    <p:sldId id="308" r:id="rId12"/>
    <p:sldId id="309" r:id="rId13"/>
    <p:sldId id="310" r:id="rId14"/>
    <p:sldId id="311" r:id="rId15"/>
    <p:sldId id="312" r:id="rId16"/>
    <p:sldId id="313" r:id="rId17"/>
    <p:sldId id="303" r:id="rId18"/>
    <p:sldId id="295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297" r:id="rId36"/>
    <p:sldId id="296" r:id="rId37"/>
    <p:sldId id="300" r:id="rId38"/>
    <p:sldId id="331" r:id="rId39"/>
    <p:sldId id="332" r:id="rId40"/>
    <p:sldId id="340" r:id="rId41"/>
    <p:sldId id="333" r:id="rId42"/>
    <p:sldId id="335" r:id="rId43"/>
    <p:sldId id="339" r:id="rId44"/>
    <p:sldId id="336" r:id="rId45"/>
    <p:sldId id="338" r:id="rId46"/>
    <p:sldId id="337" r:id="rId47"/>
    <p:sldId id="298" r:id="rId48"/>
    <p:sldId id="33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0AB5A1-D57C-8640-BD5A-D35EF3DDC9A6}">
          <p14:sldIdLst>
            <p14:sldId id="291"/>
          </p14:sldIdLst>
        </p14:section>
        <p14:section name="Quantifiers" id="{F375E8CD-1A99-3D4B-A2BA-2E84A027AABB}">
          <p14:sldIdLst>
            <p14:sldId id="292"/>
            <p14:sldId id="304"/>
            <p14:sldId id="305"/>
            <p14:sldId id="306"/>
            <p14:sldId id="307"/>
            <p14:sldId id="299"/>
            <p14:sldId id="301"/>
            <p14:sldId id="302"/>
            <p14:sldId id="308"/>
            <p14:sldId id="309"/>
            <p14:sldId id="310"/>
            <p14:sldId id="311"/>
            <p14:sldId id="312"/>
            <p14:sldId id="313"/>
            <p14:sldId id="303"/>
          </p14:sldIdLst>
        </p14:section>
        <p14:section name="Universal Quantifier rules" id="{AFA084D0-3F34-304C-A497-5E5C626C6675}">
          <p14:sldIdLst>
            <p14:sldId id="295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Existential quantifier rules" id="{426CA2DC-FAAD-114F-9E28-441759B86395}">
          <p14:sldIdLst>
            <p14:sldId id="323"/>
            <p14:sldId id="324"/>
            <p14:sldId id="325"/>
            <p14:sldId id="326"/>
            <p14:sldId id="327"/>
            <p14:sldId id="328"/>
            <p14:sldId id="329"/>
            <p14:sldId id="297"/>
            <p14:sldId id="296"/>
            <p14:sldId id="300"/>
            <p14:sldId id="331"/>
            <p14:sldId id="332"/>
            <p14:sldId id="340"/>
            <p14:sldId id="333"/>
            <p14:sldId id="335"/>
            <p14:sldId id="339"/>
            <p14:sldId id="336"/>
            <p14:sldId id="338"/>
            <p14:sldId id="337"/>
            <p14:sldId id="298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2956" autoAdjust="0"/>
  </p:normalViewPr>
  <p:slideViewPr>
    <p:cSldViewPr snapToGrid="0" snapToObjects="1">
      <p:cViewPr varScale="1">
        <p:scale>
          <a:sx n="107" d="100"/>
          <a:sy n="107" d="100"/>
        </p:scale>
        <p:origin x="10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623F3-1840-3D49-AA6B-53B52E0534B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5D3F-1537-9242-8647-6640764E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1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&amp;\forall_x P(x)\\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 \wedge Q(x)\\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&amp;P(x) \wedge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P(a)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\wedge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Q(x)\\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&amp;\forall_{x,y} R(x,y)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fitchprf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[10.]{\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Q(x)}[] 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\pline[20.]{\forall_x P(x)}[] 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boxedsubproof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[30.]{a}{}{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\pline[40.]{P(a)}[\lalle{20}] 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\pline[50.]{P(a) \rightarrow Q(a)}[\lalle{10}] 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\pline[60.]{Q(a)}[\lifi{40,50}] 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\pline[70.]{\forall_x Q(x)}[\lalli{30--60}]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60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{A:}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{E:}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{I:}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S(x) \wedge P(x)\\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{O:}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S(x) \wedge P(x)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8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diagonalVictory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\exists_{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x,y,z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(&amp;(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(x) \wedge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(y) \wedge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(z) \wedge below(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y,x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\wedge below(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z,y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(x) \wedge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(y) \wedge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(z) \wedge below(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y,z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\wedge below(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z,y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C4A21-D91A-2242-A4C5-2C1C01A547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vdash_F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vdash_F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vdash_F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vdash_F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01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fitchprf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[10.]{(\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P(x))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Q(c)}[]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[20.]{P(a)}[]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boxedsubproof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[30.]{a}{P(a)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Q(c)}{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[40.]{Q(c)}[\life{20}{30}]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[50.]{Q(c)}[\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{30--40}]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6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fitchprf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[10.]{\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Q(x)}[] 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\pline[20.]{P(a)}[] 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[30.]{P(x)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Q(x)}[\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lalle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{10}] 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\pline[40.]{Q(a)}[\life{20}{30}] 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53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fitchprf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[10.]{\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P(x)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Q(x)}[] 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\pline[20.]{P(a)}[] 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[30.]{P(a)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Q(a)}[\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lalle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{10}] 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\pline[40.]{Q(a)}[\life{20}{30}] 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15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fitchprf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\pline[10.]{\neg P(a) \wedge \neg P(b)}[]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subproof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\pline[20.]{P(a) \vee P(b)}[]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subproof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\pline[30.]{P(a)}[]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}{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\pline[40.]{\neg P(a)}[\lande{10}]\\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\pline[50.]{\bot}[\lfalsei{30}{40}]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subproof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\pline[60.]{P(b)}[]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}{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\pline[70.]{\neg P(b)}[\lande{10}]\\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\pline[80.]{\bot}[\lfalsei{60}{70}]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\pline[90.]{\bot}[\lore{20}{30--50}{60--80}]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\pline[100.]{\neg (P(a) \vee P(b))}[\lfalsee{20--90}]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60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fitchprf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[10.]{\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P(x)}[]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[20.]{\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forall_x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Q(a))}[]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boxedsubproof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[30.]{b}{P(b)}{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[40.]{P(b)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Q(a)}[\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{20}]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[50.]{Q(a)}[\life{30}{40}]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[60.]{Q(a)}[\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{30--50}]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D3F-1537-9242-8647-6640764E9A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6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6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22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755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60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3033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171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1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061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729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45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3859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304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872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8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9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8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4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08D75-F817-724B-ACA9-D10E402EA43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3AB3-3A69-9F4D-BE56-107B9173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08D75-F817-724B-ACA9-D10E402EA4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3AB3-3A69-9F4D-BE56-107B91736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51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hyperlink" Target="http://aima.eecs.berkeley.edu/slides-pdf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lliamstarr.net/teaching/231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://www.csun.edu/~hcphi003/PHIL230/handbkLPL/H27-32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aima.eecs.berkeley.edu/slides-pdf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tan.org/pkg/lplfitch?lang=en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aima.eecs.berkeley.edu/slides-pdf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square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227"/>
            <a:ext cx="7772400" cy="1470025"/>
          </a:xfrm>
        </p:spPr>
        <p:txBody>
          <a:bodyPr/>
          <a:lstStyle/>
          <a:p>
            <a:r>
              <a:rPr lang="en-US" dirty="0"/>
              <a:t>Computationally Modeling Reasoning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900" y="2040148"/>
            <a:ext cx="7135822" cy="19451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Professor John Licato</a:t>
            </a:r>
          </a:p>
          <a:p>
            <a:r>
              <a:rPr lang="en-US" dirty="0"/>
              <a:t>University of South Florida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First-Order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38" y="4173749"/>
            <a:ext cx="3152578" cy="2324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64" y="4173749"/>
            <a:ext cx="2641080" cy="22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1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7913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697407" y="6599146"/>
            <a:ext cx="6446593" cy="240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This slide is from Stuart Russell’s AIMA course slides: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http://aima.eecs.berkeley.edu/slides-pdf/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9144000" cy="61630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552" y="1804276"/>
            <a:ext cx="8837448" cy="569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someone solve this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6552" y="2893849"/>
            <a:ext cx="8837448" cy="569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someone solve this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6552" y="4006194"/>
            <a:ext cx="8837448" cy="569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someone solve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552" y="5109779"/>
            <a:ext cx="8837448" cy="8373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someone solve this</a:t>
            </a:r>
          </a:p>
        </p:txBody>
      </p:sp>
    </p:spTree>
    <p:extLst>
      <p:ext uri="{BB962C8B-B14F-4D97-AF65-F5344CB8AC3E}">
        <p14:creationId xmlns:p14="http://schemas.microsoft.com/office/powerpoint/2010/main" val="50126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0716" y="551793"/>
            <a:ext cx="434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would you formalize tic-tac-toe in FOL?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7588" y="1436414"/>
            <a:ext cx="1387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   s2   s3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s4   s5   s6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s7   s8   s9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684346" y="1322552"/>
            <a:ext cx="0" cy="16728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64470" y="1322552"/>
            <a:ext cx="0" cy="16728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23794" y="1891862"/>
            <a:ext cx="13751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36056" y="2482193"/>
            <a:ext cx="13751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02" y="196995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1: Define the objects/constants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18" y="447842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2: Define the predicates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43" y="4531486"/>
            <a:ext cx="1582902" cy="3637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82138" y="4335517"/>
            <a:ext cx="303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true when square </a:t>
            </a:r>
            <a:r>
              <a:rPr lang="en-US" i="1" dirty="0"/>
              <a:t>x</a:t>
            </a:r>
            <a:r>
              <a:rPr lang="en-US" dirty="0"/>
              <a:t> is directly to the right of square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62" y="5487868"/>
            <a:ext cx="1277883" cy="3329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15421" y="5374630"/>
            <a:ext cx="303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true when square </a:t>
            </a:r>
            <a:r>
              <a:rPr lang="en-US" i="1" dirty="0"/>
              <a:t>x</a:t>
            </a:r>
            <a:r>
              <a:rPr lang="en-US" dirty="0"/>
              <a:t> is directly to the left of square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735" y="6164215"/>
            <a:ext cx="4582510" cy="3924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08415" y="5997958"/>
            <a:ext cx="303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true when square </a:t>
            </a:r>
            <a:r>
              <a:rPr lang="en-US" i="1" dirty="0"/>
              <a:t>x</a:t>
            </a:r>
            <a:r>
              <a:rPr lang="en-US" dirty="0"/>
              <a:t> has an X, O, or is empty, respectively</a:t>
            </a:r>
          </a:p>
        </p:txBody>
      </p:sp>
    </p:spTree>
    <p:extLst>
      <p:ext uri="{BB962C8B-B14F-4D97-AF65-F5344CB8AC3E}">
        <p14:creationId xmlns:p14="http://schemas.microsoft.com/office/powerpoint/2010/main" val="10372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2507"/>
            <a:ext cx="347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Create axioms (statements that are always true)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022803"/>
            <a:ext cx="5410200" cy="48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705100"/>
            <a:ext cx="5791200" cy="48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897165"/>
            <a:ext cx="7759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3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" y="2103997"/>
            <a:ext cx="8749862" cy="608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0" y="3503552"/>
            <a:ext cx="8662276" cy="617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32417"/>
            <a:ext cx="9144000" cy="1066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91" y="377490"/>
            <a:ext cx="8863724" cy="3004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000" y="1016000"/>
            <a:ext cx="2881586" cy="683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0-place predicate!</a:t>
            </a: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1051034" y="677959"/>
            <a:ext cx="897759" cy="338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47310" y="1883103"/>
            <a:ext cx="6665305" cy="11035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67041" y="3217917"/>
            <a:ext cx="6665305" cy="11035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85158" y="4794468"/>
            <a:ext cx="7458842" cy="13190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2216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306" y="430347"/>
            <a:ext cx="6097943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8.23) Are these good FOL formalizations? If not, correct them.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3366FF"/>
              </a:solidFill>
            </a:endParaRPr>
          </a:p>
          <a:p>
            <a:pPr marL="342900" indent="-342900">
              <a:buAutoNum type="alphaLcParenR"/>
            </a:pPr>
            <a:r>
              <a:rPr lang="en-US" dirty="0">
                <a:solidFill>
                  <a:srgbClr val="3366FF"/>
                </a:solidFill>
              </a:rPr>
              <a:t>No two people have the same social security number.</a:t>
            </a:r>
          </a:p>
          <a:p>
            <a:pPr marL="342900" indent="-342900">
              <a:buAutoNum type="alphaLcParenR"/>
            </a:pPr>
            <a:endParaRPr lang="en-US" dirty="0">
              <a:solidFill>
                <a:srgbClr val="3366FF"/>
              </a:solidFill>
            </a:endParaRPr>
          </a:p>
          <a:p>
            <a:pPr marL="342900" indent="-342900">
              <a:buAutoNum type="alphaLcParenR"/>
            </a:pPr>
            <a:endParaRPr lang="en-US" dirty="0">
              <a:solidFill>
                <a:srgbClr val="3366FF"/>
              </a:solidFill>
            </a:endParaRPr>
          </a:p>
          <a:p>
            <a:pPr marL="342900" indent="-342900">
              <a:buAutoNum type="alphaLcParenR"/>
            </a:pPr>
            <a:endParaRPr lang="en-US" dirty="0">
              <a:solidFill>
                <a:srgbClr val="3366FF"/>
              </a:solidFill>
            </a:endParaRPr>
          </a:p>
          <a:p>
            <a:pPr marL="342900" indent="-342900">
              <a:buAutoNum type="alphaLcParenR"/>
            </a:pPr>
            <a:endParaRPr lang="en-US" dirty="0">
              <a:solidFill>
                <a:srgbClr val="3366FF"/>
              </a:solidFill>
            </a:endParaRPr>
          </a:p>
          <a:p>
            <a:pPr marL="342900" indent="-342900">
              <a:buAutoNum type="alphaLcParenR"/>
            </a:pPr>
            <a:r>
              <a:rPr lang="en-US" dirty="0">
                <a:solidFill>
                  <a:srgbClr val="3366FF"/>
                </a:solidFill>
              </a:rPr>
              <a:t>John’s social security number is the same as Mary’s.</a:t>
            </a:r>
          </a:p>
          <a:p>
            <a:pPr marL="342900" indent="-342900">
              <a:buAutoNum type="alphaLcParenR"/>
            </a:pPr>
            <a:endParaRPr lang="en-US" dirty="0">
              <a:solidFill>
                <a:srgbClr val="3366FF"/>
              </a:solidFill>
            </a:endParaRPr>
          </a:p>
          <a:p>
            <a:pPr marL="342900" indent="-342900">
              <a:buAutoNum type="alphaLcParenR"/>
            </a:pPr>
            <a:endParaRPr lang="en-US" dirty="0">
              <a:solidFill>
                <a:srgbClr val="3366FF"/>
              </a:solidFill>
            </a:endParaRPr>
          </a:p>
          <a:p>
            <a:pPr marL="342900" indent="-342900">
              <a:buAutoNum type="alphaLcParenR"/>
            </a:pPr>
            <a:endParaRPr lang="en-US" dirty="0">
              <a:solidFill>
                <a:srgbClr val="3366FF"/>
              </a:solidFill>
            </a:endParaRPr>
          </a:p>
          <a:p>
            <a:pPr marL="342900" indent="-342900">
              <a:buAutoNum type="alphaLcParenR"/>
            </a:pPr>
            <a:endParaRPr lang="en-US" dirty="0">
              <a:solidFill>
                <a:srgbClr val="3366FF"/>
              </a:solidFill>
            </a:endParaRPr>
          </a:p>
          <a:p>
            <a:pPr marL="342900" indent="-342900">
              <a:buAutoNum type="alphaLcParenR"/>
            </a:pPr>
            <a:r>
              <a:rPr lang="en-US" dirty="0">
                <a:solidFill>
                  <a:srgbClr val="3366FF"/>
                </a:solidFill>
              </a:rPr>
              <a:t>Everyone’s social security number has nine digits.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8739"/>
            <a:ext cx="9144000" cy="324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03" y="3557537"/>
            <a:ext cx="7462643" cy="405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44" y="5008175"/>
            <a:ext cx="7976402" cy="35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6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0906_143933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8" y="0"/>
            <a:ext cx="8181356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4069" y="5202621"/>
            <a:ext cx="1778000" cy="10597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 between predicates and functions?</a:t>
            </a:r>
          </a:p>
        </p:txBody>
      </p:sp>
    </p:spTree>
    <p:extLst>
      <p:ext uri="{BB962C8B-B14F-4D97-AF65-F5344CB8AC3E}">
        <p14:creationId xmlns:p14="http://schemas.microsoft.com/office/powerpoint/2010/main" val="315820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Fitch-style FOL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40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of the following slides are from Dr. William Starr, </a:t>
            </a:r>
            <a:r>
              <a:rPr lang="en-US" dirty="0">
                <a:hlinkClick r:id="rId2"/>
              </a:rPr>
              <a:t>http://williamstarr.net/teaching/2310/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8963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8898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ZOL into FOL</a:t>
            </a:r>
          </a:p>
          <a:p>
            <a:r>
              <a:rPr lang="en-US" dirty="0"/>
              <a:t>Here we’ll only use two </a:t>
            </a:r>
            <a:r>
              <a:rPr lang="en-US" i="1" dirty="0"/>
              <a:t>first-order</a:t>
            </a:r>
            <a:r>
              <a:rPr lang="en-US" dirty="0"/>
              <a:t> quantifiers</a:t>
            </a:r>
          </a:p>
          <a:p>
            <a:r>
              <a:rPr lang="en-US" dirty="0"/>
              <a:t>They are called this because they quantify over objects (not predicates or anything else)</a:t>
            </a:r>
          </a:p>
          <a:p>
            <a:r>
              <a:rPr lang="en-US" dirty="0"/>
              <a:t>Universal (FORALL) and Existential (EXISTS)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916" y="4804834"/>
            <a:ext cx="2937228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4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21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73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8868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9024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8964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8872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Quantifier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Socrates is a man.</a:t>
            </a:r>
            <a:br>
              <a:rPr lang="en-US" dirty="0"/>
            </a:br>
            <a:r>
              <a:rPr lang="en-US" dirty="0"/>
              <a:t>All men are mortal.</a:t>
            </a:r>
            <a:br>
              <a:rPr lang="en-US" dirty="0"/>
            </a:br>
            <a:r>
              <a:rPr lang="en-US" dirty="0"/>
              <a:t>----</a:t>
            </a:r>
            <a:br>
              <a:rPr lang="en-US" dirty="0"/>
            </a:br>
            <a:r>
              <a:rPr lang="en-US" dirty="0"/>
              <a:t>Therefore, Socrates is mortal.</a:t>
            </a:r>
          </a:p>
          <a:p>
            <a:r>
              <a:rPr lang="en-US" dirty="0" err="1"/>
              <a:t>isMan</a:t>
            </a:r>
            <a:r>
              <a:rPr lang="en-US" dirty="0"/>
              <a:t>(Socrates)</a:t>
            </a:r>
          </a:p>
          <a:p>
            <a:r>
              <a:rPr lang="en-US" dirty="0"/>
              <a:t>∀</a:t>
            </a:r>
            <a:r>
              <a:rPr lang="en-US" baseline="-25000" dirty="0"/>
              <a:t>x</a:t>
            </a:r>
            <a:r>
              <a:rPr lang="en-US" dirty="0"/>
              <a:t> </a:t>
            </a:r>
            <a:r>
              <a:rPr lang="en-US" dirty="0" err="1"/>
              <a:t>isMan</a:t>
            </a:r>
            <a:r>
              <a:rPr lang="en-US" dirty="0"/>
              <a:t>(x)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isMortal</a:t>
            </a:r>
            <a:r>
              <a:rPr lang="en-US" dirty="0">
                <a:sym typeface="Wingdings"/>
              </a:rPr>
              <a:t>(x)</a:t>
            </a:r>
          </a:p>
          <a:p>
            <a:r>
              <a:rPr lang="en-US" dirty="0" err="1">
                <a:sym typeface="Wingdings"/>
              </a:rPr>
              <a:t>isMortal</a:t>
            </a:r>
            <a:r>
              <a:rPr lang="en-US" dirty="0">
                <a:sym typeface="Wingdings"/>
              </a:rPr>
              <a:t>(Socrates)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58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88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9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8959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Prove the following: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43" y="2711449"/>
            <a:ext cx="5469373" cy="31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Vacuous truths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72625" cy="4525963"/>
          </a:xfrm>
        </p:spPr>
        <p:txBody>
          <a:bodyPr/>
          <a:lstStyle/>
          <a:p>
            <a:r>
              <a:rPr lang="en-US" dirty="0"/>
              <a:t>Consider the following. Is this always the case?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Why isn’t the following a contradiction?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For intuition, replace the above universal quantifiers with existential quantifiers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2330922"/>
            <a:ext cx="37084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4044477"/>
            <a:ext cx="4343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5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 Proofs as S-Expressions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17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Quantifiers can be expressions that take two arguments: a quantified variable (symbol), and a formula</a:t>
            </a:r>
          </a:p>
          <a:p>
            <a:pPr lvl="1"/>
            <a:r>
              <a:rPr lang="en-US" dirty="0"/>
              <a:t>(FORALL x (some formula))</a:t>
            </a:r>
          </a:p>
          <a:p>
            <a:pPr lvl="1"/>
            <a:r>
              <a:rPr lang="en-US" dirty="0"/>
              <a:t>(EXISTS x (some formula))</a:t>
            </a:r>
          </a:p>
          <a:p>
            <a:r>
              <a:rPr lang="en-US" dirty="0"/>
              <a:t>When we are creating temporary objects (as used in universal / existential elimination), we will use the symbols UCONST and ECONST, respectively:</a:t>
            </a:r>
          </a:p>
          <a:p>
            <a:pPr lvl="1"/>
            <a:r>
              <a:rPr lang="en-US" dirty="0"/>
              <a:t>(UCONST a)</a:t>
            </a:r>
          </a:p>
          <a:p>
            <a:pPr lvl="1"/>
            <a:r>
              <a:rPr lang="en-US" dirty="0"/>
              <a:t>(ECONST a (some formula containing a))</a:t>
            </a:r>
          </a:p>
          <a:p>
            <a:r>
              <a:rPr lang="en-US" dirty="0"/>
              <a:t>Use CONTR for </a:t>
            </a:r>
            <a:r>
              <a:rPr lang="en-US" dirty="0" smtClean="0"/>
              <a:t>⊥. Note </a:t>
            </a:r>
            <a:r>
              <a:rPr lang="en-US" smtClean="0"/>
              <a:t>it is a 0-ary predicate!</a:t>
            </a:r>
            <a:endParaRPr lang="en-US" dirty="0"/>
          </a:p>
          <a:p>
            <a:r>
              <a:rPr lang="en-US" dirty="0"/>
              <a:t>Each line of a proof consists of an integer line index, a </a:t>
            </a:r>
            <a:r>
              <a:rPr lang="en-US" dirty="0" err="1"/>
              <a:t>wff</a:t>
            </a:r>
            <a:r>
              <a:rPr lang="en-US" dirty="0"/>
              <a:t>, and a justification: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ind</a:t>
            </a:r>
            <a:r>
              <a:rPr lang="en-US" dirty="0"/>
              <a:t> (formula) (justification))</a:t>
            </a:r>
          </a:p>
          <a:p>
            <a:r>
              <a:rPr lang="en-US" dirty="0"/>
              <a:t>The justification is a tuple consisting of a (possibly empty) list of line indices and an inference rule name</a:t>
            </a:r>
          </a:p>
        </p:txBody>
      </p:sp>
    </p:spTree>
    <p:extLst>
      <p:ext uri="{BB962C8B-B14F-4D97-AF65-F5344CB8AC3E}">
        <p14:creationId xmlns:p14="http://schemas.microsoft.com/office/powerpoint/2010/main" val="22127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Rule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13" y="1600200"/>
            <a:ext cx="8657697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 </a:t>
            </a:r>
            <a:r>
              <a:rPr lang="mr-IN" dirty="0"/>
              <a:t>–</a:t>
            </a:r>
            <a:r>
              <a:rPr lang="en-US" dirty="0"/>
              <a:t> supposition or assumption</a:t>
            </a:r>
          </a:p>
          <a:p>
            <a:r>
              <a:rPr lang="en-US" dirty="0"/>
              <a:t>CI, CE </a:t>
            </a:r>
            <a:r>
              <a:rPr lang="mr-IN" dirty="0"/>
              <a:t>–</a:t>
            </a:r>
            <a:r>
              <a:rPr lang="en-US" dirty="0"/>
              <a:t> ∧ </a:t>
            </a:r>
            <a:r>
              <a:rPr lang="en-US" dirty="0">
                <a:sym typeface="Wingdings"/>
              </a:rPr>
              <a:t>intro / </a:t>
            </a:r>
            <a:r>
              <a:rPr lang="en-US" dirty="0" err="1">
                <a:sym typeface="Wingdings"/>
              </a:rPr>
              <a:t>elim</a:t>
            </a:r>
            <a:endParaRPr lang="en-US" dirty="0">
              <a:sym typeface="Wingdings"/>
            </a:endParaRPr>
          </a:p>
          <a:p>
            <a:r>
              <a:rPr lang="en-US" dirty="0"/>
              <a:t>DI, DE </a:t>
            </a:r>
            <a:r>
              <a:rPr lang="mr-IN" dirty="0"/>
              <a:t>–</a:t>
            </a:r>
            <a:r>
              <a:rPr lang="en-US" dirty="0"/>
              <a:t> ∨ </a:t>
            </a:r>
            <a:r>
              <a:rPr lang="en-US" dirty="0">
                <a:sym typeface="Wingdings"/>
              </a:rPr>
              <a:t>intro / </a:t>
            </a:r>
            <a:r>
              <a:rPr lang="en-US" dirty="0" err="1">
                <a:sym typeface="Wingdings"/>
              </a:rPr>
              <a:t>elim</a:t>
            </a:r>
            <a:endParaRPr lang="en-US" dirty="0">
              <a:sym typeface="Wingdings"/>
            </a:endParaRPr>
          </a:p>
          <a:p>
            <a:r>
              <a:rPr lang="en-US" dirty="0"/>
              <a:t>II, IE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intro / </a:t>
            </a:r>
            <a:r>
              <a:rPr lang="en-US" dirty="0" err="1">
                <a:sym typeface="Wingdings"/>
              </a:rPr>
              <a:t>elim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NI, NE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¬ intro / </a:t>
            </a:r>
            <a:r>
              <a:rPr lang="en-US" dirty="0" err="1">
                <a:sym typeface="Wingdings"/>
              </a:rPr>
              <a:t>elim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AI, AE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∀intro / </a:t>
            </a:r>
            <a:r>
              <a:rPr lang="en-US" dirty="0" err="1">
                <a:sym typeface="Wingdings"/>
              </a:rPr>
              <a:t>elim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EI, EE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∃intro / </a:t>
            </a:r>
            <a:r>
              <a:rPr lang="en-US" dirty="0" err="1">
                <a:sym typeface="Wingdings"/>
              </a:rPr>
              <a:t>elim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XI, XE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⊥intro / </a:t>
            </a:r>
            <a:r>
              <a:rPr lang="en-US" dirty="0" err="1">
                <a:sym typeface="Wingdings"/>
              </a:rPr>
              <a:t>elim</a:t>
            </a:r>
            <a:r>
              <a:rPr lang="en-US" dirty="0">
                <a:sym typeface="Wingdings"/>
              </a:rPr>
              <a:t> </a:t>
            </a:r>
          </a:p>
          <a:p>
            <a:r>
              <a:rPr lang="en-US" dirty="0">
                <a:sym typeface="Wingdings"/>
              </a:rPr>
              <a:t>UCONST, ECONST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Used for lines where we create temporary constants for universal / existential elimination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0"/>
            <a:ext cx="550278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803" y="6488668"/>
            <a:ext cx="7579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Source: http://www.csun.edu/~hcphi003/PHIL230/handbkLPL/H27-32.pdf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CF537C9-D490-B746-8B06-3B53DFE5CFA4}"/>
              </a:ext>
            </a:extLst>
          </p:cNvPr>
          <p:cNvSpPr txBox="1"/>
          <p:nvPr/>
        </p:nvSpPr>
        <p:spPr>
          <a:xfrm>
            <a:off x="7125730" y="1474573"/>
            <a:ext cx="1647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 these forms of the rules for your assignments!</a:t>
            </a:r>
          </a:p>
        </p:txBody>
      </p:sp>
    </p:spTree>
    <p:extLst>
      <p:ext uri="{BB962C8B-B14F-4D97-AF65-F5344CB8AC3E}">
        <p14:creationId xmlns:p14="http://schemas.microsoft.com/office/powerpoint/2010/main" val="302830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A0F88-27A4-D546-9B80-DBD4837B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this an incorrect application of existential elimination?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545BFF-4BE1-444E-9AB6-F7726953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5387"/>
            <a:ext cx="8163012" cy="20407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1341" y="3441097"/>
            <a:ext cx="36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&lt;&lt;‘a’ is already a symbol in the proof!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7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41"/>
            <a:ext cx="9144000" cy="40122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97407" y="6599146"/>
            <a:ext cx="6446593" cy="240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This slide is from Stuart Russell’s AIMA course slides: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http://aima.eecs.berkeley.edu/slides-pdf/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086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957"/>
            <a:ext cx="8229600" cy="5619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Subproofs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039"/>
            <a:ext cx="8229600" cy="5231383"/>
          </a:xfrm>
        </p:spPr>
        <p:txBody>
          <a:bodyPr>
            <a:normAutofit/>
          </a:bodyPr>
          <a:lstStyle/>
          <a:p>
            <a:r>
              <a:rPr lang="en-US" dirty="0"/>
              <a:t>We will group a sequence of lines using SUBP. </a:t>
            </a:r>
          </a:p>
          <a:p>
            <a:r>
              <a:rPr lang="en-US" dirty="0"/>
              <a:t>The main (root) proof is simply treated as if it’s a </a:t>
            </a:r>
            <a:r>
              <a:rPr lang="en-US" dirty="0" err="1"/>
              <a:t>subproof</a:t>
            </a:r>
            <a:r>
              <a:rPr lang="en-US" dirty="0"/>
              <a:t> as well.</a:t>
            </a:r>
          </a:p>
          <a:p>
            <a:r>
              <a:rPr lang="en-US" dirty="0"/>
              <a:t>The second argument of a </a:t>
            </a:r>
            <a:r>
              <a:rPr lang="en-US" dirty="0" err="1"/>
              <a:t>subproof</a:t>
            </a:r>
            <a:r>
              <a:rPr lang="en-US" dirty="0"/>
              <a:t> is an index number. Be sure not to let them have the same index as a line.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361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285" y="712480"/>
            <a:ext cx="8607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(SUBP 5 </a:t>
            </a:r>
            <a:br>
              <a:rPr lang="en-US" sz="2400" dirty="0">
                <a:latin typeface="Courier"/>
                <a:cs typeface="Courier"/>
              </a:rPr>
            </a:br>
            <a:r>
              <a:rPr lang="en-US" sz="2400" dirty="0">
                <a:latin typeface="Courier"/>
                <a:cs typeface="Courier"/>
              </a:rPr>
              <a:t>  (10 (FORALL x (IMPLIES (P x) (Q x))) ([] S))</a:t>
            </a:r>
            <a:br>
              <a:rPr lang="en-US" sz="2400" dirty="0">
                <a:latin typeface="Courier"/>
                <a:cs typeface="Courier"/>
              </a:rPr>
            </a:br>
            <a:r>
              <a:rPr lang="en-US" sz="2400" dirty="0">
                <a:latin typeface="Courier"/>
                <a:cs typeface="Courier"/>
              </a:rPr>
              <a:t>  (20 (P a) ([] S))</a:t>
            </a:r>
            <a:br>
              <a:rPr lang="en-US" sz="2400" dirty="0">
                <a:latin typeface="Courier"/>
                <a:cs typeface="Courier"/>
              </a:rPr>
            </a:br>
            <a:r>
              <a:rPr lang="en-US" sz="2400" dirty="0">
                <a:latin typeface="Courier"/>
                <a:cs typeface="Courier"/>
              </a:rPr>
              <a:t>  (30 (IMPLIES (P a) (Q a)) ([10] AE))</a:t>
            </a:r>
            <a:br>
              <a:rPr lang="en-US" sz="2400" dirty="0">
                <a:latin typeface="Courier"/>
                <a:cs typeface="Courier"/>
              </a:rPr>
            </a:br>
            <a:r>
              <a:rPr lang="en-US" sz="2400" dirty="0">
                <a:latin typeface="Courier"/>
                <a:cs typeface="Courier"/>
              </a:rPr>
              <a:t>  (40 (Q a) ([20,30] IE))</a:t>
            </a:r>
            <a:br>
              <a:rPr lang="en-US" sz="2400" dirty="0">
                <a:latin typeface="Courier"/>
                <a:cs typeface="Courier"/>
              </a:rPr>
            </a:br>
            <a:r>
              <a:rPr lang="en-US" sz="2400" dirty="0">
                <a:latin typeface="Courier"/>
                <a:cs typeface="Courier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14" y="3541711"/>
            <a:ext cx="8680375" cy="15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" y="1380924"/>
            <a:ext cx="8979865" cy="40226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19388" y="1148362"/>
            <a:ext cx="4779247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(SUBP 5</a:t>
            </a:r>
            <a:b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</a:br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(10 (AND (NOT (P a)) (NOT (P b))) ([] S))</a:t>
            </a:r>
            <a:b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</a:br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(SUBP 15</a:t>
            </a:r>
            <a:b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</a:br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(20 (OR (P a) (P b)) ([] S))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(SUBP 25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  (30 (P a) ([] S))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  (40 (NOT (P a)) ([10] CE))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  (50 (CONTR) ([30,40] XI))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(SUBP 55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  (60 (P b) ([] S))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  (70 (NOT (P b)) ([10] CE))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  (80 (CONTR) ([60,70] XI))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  (90 (CONTR) ([20,25,55] DE))</a:t>
            </a:r>
            <a:b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</a:br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)</a:t>
            </a:r>
          </a:p>
          <a:p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  (100 (NOT (OR (P a) (P b))) ([15] NI))</a:t>
            </a:r>
            <a:b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</a:br>
            <a:r>
              <a:rPr lang="en-US" sz="1600" dirty="0">
                <a:solidFill>
                  <a:srgbClr val="3366FF"/>
                </a:solidFill>
                <a:latin typeface="Abadi MT Condensed Light"/>
                <a:cs typeface="Abadi MT Condensed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40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686" y="548974"/>
            <a:ext cx="82866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(SUBP 5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(10 (EXISTS x (P x)) ([] S))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(20 (FORALL x (IMPLIES (P x) (Q a))) ([] S))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(SUBP 25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(30 (ECONST b (P b)) ([10] ECONST))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(40 (IMPLIES (P b) (Q a)) ([20] AE))</a:t>
            </a:r>
          </a:p>
          <a:p>
            <a:r>
              <a:rPr lang="en-US" dirty="0">
                <a:latin typeface="Courier"/>
                <a:cs typeface="Courier"/>
              </a:rPr>
              <a:t>    (50 (Q a) ([30,40] IE))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(60 (Q a) ([25] EE))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0F8DC0-22E7-B242-AD40-4B820F13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" y="3682313"/>
            <a:ext cx="8923797" cy="26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686" y="236502"/>
            <a:ext cx="82866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(SUBP 5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(10 (FORALL x (IMPLIES (P x) (Q x))) ([] S))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(20 (FORALL x (P x)) ([] S))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(SUBP 25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(30 (UCONST a) ([] UCONST))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(40 (P a) ([20] AE))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(50 (IMPLIES (P a) (Q a)) ([10] AE))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(60 (Q a) ([40,50] IE))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(70 (FORALL x (Q x)) ([25] AI))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6" y="3677169"/>
            <a:ext cx="8539271" cy="28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7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(Optional) To make your code more readable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LaTeX</a:t>
            </a:r>
            <a:r>
              <a:rPr lang="en-US" dirty="0"/>
              <a:t> and the </a:t>
            </a:r>
            <a:r>
              <a:rPr lang="en-US" dirty="0" err="1"/>
              <a:t>lplfitch</a:t>
            </a:r>
            <a:r>
              <a:rPr lang="en-US" dirty="0"/>
              <a:t> library</a:t>
            </a:r>
          </a:p>
          <a:p>
            <a:r>
              <a:rPr lang="en-US" dirty="0">
                <a:hlinkClick r:id="rId2"/>
              </a:rPr>
              <a:t>https://ctan.org/pkg/lplfitch?lang=en</a:t>
            </a:r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MacOS</a:t>
            </a:r>
            <a:r>
              <a:rPr lang="en-US" dirty="0"/>
              <a:t>, I like to use </a:t>
            </a:r>
            <a:r>
              <a:rPr lang="en-US" dirty="0" err="1"/>
              <a:t>LaTeXiT</a:t>
            </a:r>
            <a:r>
              <a:rPr lang="en-US" dirty="0"/>
              <a:t> to quickly generate proofs</a:t>
            </a:r>
          </a:p>
          <a:p>
            <a:r>
              <a:rPr lang="en-US" dirty="0"/>
              <a:t>The source code for Fitch-style proofs I created are on the notes of the slides</a:t>
            </a:r>
          </a:p>
          <a:p>
            <a:r>
              <a:rPr lang="en-US" dirty="0"/>
              <a:t>Might be helpful to write a converter from the S-expressions of proofs introduced here to </a:t>
            </a:r>
            <a:r>
              <a:rPr lang="en-US" dirty="0" err="1"/>
              <a:t>LaTeX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64601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448"/>
            <a:ext cx="8229600" cy="731250"/>
          </a:xfrm>
        </p:spPr>
        <p:txBody>
          <a:bodyPr>
            <a:normAutofit fontScale="90000"/>
          </a:bodyPr>
          <a:lstStyle/>
          <a:p>
            <a:r>
              <a:rPr lang="en-US" dirty="0"/>
              <a:t>HW 2: Due </a:t>
            </a:r>
            <a:r>
              <a:rPr lang="en-US" dirty="0" smtClean="0"/>
              <a:t>Thursday, 10/4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99" y="846698"/>
            <a:ext cx="8813878" cy="593696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You will write a Fitch-style proof verifier for FOL. This is an individual assignment; no groups.</a:t>
            </a:r>
          </a:p>
          <a:p>
            <a:r>
              <a:rPr lang="en-US" dirty="0"/>
              <a:t>Must work in Python 3.4+ without any special libraries (besides those that are in all default Python installations, e.g. sys, </a:t>
            </a:r>
            <a:r>
              <a:rPr lang="en-US" dirty="0" err="1"/>
              <a:t>os</a:t>
            </a:r>
            <a:r>
              <a:rPr lang="en-US" dirty="0"/>
              <a:t>, etc.)</a:t>
            </a:r>
          </a:p>
          <a:p>
            <a:r>
              <a:rPr lang="en-US" dirty="0"/>
              <a:t>Submit a file </a:t>
            </a:r>
            <a:r>
              <a:rPr lang="en-US" b="1" dirty="0"/>
              <a:t>hw2.py </a:t>
            </a:r>
            <a:r>
              <a:rPr lang="en-US" dirty="0"/>
              <a:t>with </a:t>
            </a:r>
            <a:r>
              <a:rPr lang="en-US" i="1" dirty="0"/>
              <a:t>no outputting code (print or any similar statements) at any level</a:t>
            </a:r>
            <a:r>
              <a:rPr lang="en-US" dirty="0"/>
              <a:t>. This file should have a function </a:t>
            </a:r>
            <a:r>
              <a:rPr lang="en-US" dirty="0" err="1">
                <a:solidFill>
                  <a:srgbClr val="3366FF"/>
                </a:solidFill>
                <a:latin typeface="Andale Mono"/>
                <a:cs typeface="Andale Mono"/>
              </a:rPr>
              <a:t>verifyProof</a:t>
            </a:r>
            <a:r>
              <a:rPr lang="en-US" dirty="0">
                <a:solidFill>
                  <a:srgbClr val="3366FF"/>
                </a:solidFill>
                <a:latin typeface="Andale Mono"/>
                <a:cs typeface="Andale Mono"/>
              </a:rPr>
              <a:t>(P)</a:t>
            </a:r>
            <a:r>
              <a:rPr lang="en-US" dirty="0"/>
              <a:t>, where:</a:t>
            </a:r>
          </a:p>
          <a:p>
            <a:pPr lvl="1"/>
            <a:r>
              <a:rPr lang="en-US" dirty="0">
                <a:solidFill>
                  <a:srgbClr val="3366FF"/>
                </a:solidFill>
                <a:latin typeface="Andale Mono"/>
                <a:cs typeface="Andale Mono"/>
              </a:rPr>
              <a:t>P</a:t>
            </a:r>
            <a:r>
              <a:rPr lang="en-US" dirty="0"/>
              <a:t>: A string which is an S-expression of a well-formed Fitch proof (see details on next slide). You can assume:</a:t>
            </a:r>
          </a:p>
          <a:p>
            <a:pPr lvl="2"/>
            <a:r>
              <a:rPr lang="en-US" dirty="0"/>
              <a:t>All operators (except for </a:t>
            </a:r>
            <a:r>
              <a:rPr lang="en-US" dirty="0">
                <a:solidFill>
                  <a:srgbClr val="3366FF"/>
                </a:solidFill>
                <a:latin typeface="Andale Mono"/>
                <a:cs typeface="Andale Mono"/>
              </a:rPr>
              <a:t>NOT</a:t>
            </a:r>
            <a:r>
              <a:rPr lang="en-US" dirty="0"/>
              <a:t>) have two arguments (but see details on preceding slides)</a:t>
            </a:r>
          </a:p>
          <a:p>
            <a:pPr lvl="2"/>
            <a:r>
              <a:rPr lang="en-US" dirty="0"/>
              <a:t>All object and predicate symbols will be lower-case alphanumeric strings</a:t>
            </a:r>
          </a:p>
          <a:p>
            <a:pPr lvl="2"/>
            <a:r>
              <a:rPr lang="en-US" dirty="0"/>
              <a:t>All formulae and structures are well-formed proofs, using the notation from the previous few slides </a:t>
            </a:r>
            <a:r>
              <a:rPr lang="en-US" b="1" dirty="0"/>
              <a:t>(UNDERGRADUATE STUDENTS ONLY)</a:t>
            </a:r>
          </a:p>
          <a:p>
            <a:pPr lvl="1"/>
            <a:r>
              <a:rPr lang="en-US" dirty="0"/>
              <a:t>Returns either a string or integer: </a:t>
            </a:r>
          </a:p>
          <a:p>
            <a:pPr lvl="2"/>
            <a:r>
              <a:rPr lang="en-US" dirty="0"/>
              <a:t>“</a:t>
            </a:r>
            <a:r>
              <a:rPr lang="en-US" dirty="0">
                <a:solidFill>
                  <a:srgbClr val="008000"/>
                </a:solidFill>
              </a:rPr>
              <a:t>E</a:t>
            </a:r>
            <a:r>
              <a:rPr lang="en-US" dirty="0"/>
              <a:t>” </a:t>
            </a:r>
            <a:r>
              <a:rPr lang="mr-IN" dirty="0"/>
              <a:t>–</a:t>
            </a:r>
            <a:r>
              <a:rPr lang="en-US" dirty="0"/>
              <a:t> If the formula was not a well-formed FOL Fitch proof </a:t>
            </a:r>
            <a:r>
              <a:rPr lang="en-US" b="1" dirty="0"/>
              <a:t>(GRADUATE STUDENTS ONLY). </a:t>
            </a:r>
          </a:p>
          <a:p>
            <a:pPr lvl="2"/>
            <a:r>
              <a:rPr lang="en-US" dirty="0"/>
              <a:t>“</a:t>
            </a:r>
            <a:r>
              <a:rPr lang="en-US" dirty="0">
                <a:solidFill>
                  <a:srgbClr val="008000"/>
                </a:solidFill>
              </a:rPr>
              <a:t>V</a:t>
            </a:r>
            <a:r>
              <a:rPr lang="en-US" dirty="0"/>
              <a:t>” </a:t>
            </a:r>
            <a:r>
              <a:rPr lang="mr-IN" dirty="0"/>
              <a:t>–</a:t>
            </a:r>
            <a:r>
              <a:rPr lang="en-US" dirty="0"/>
              <a:t> If P is a well-formed FOL Fitch Proof, </a:t>
            </a:r>
            <a:r>
              <a:rPr lang="en-US" b="1" dirty="0"/>
              <a:t>and</a:t>
            </a:r>
            <a:r>
              <a:rPr lang="en-US" dirty="0"/>
              <a:t> the proof is valid, else</a:t>
            </a:r>
          </a:p>
          <a:p>
            <a:pPr lvl="2"/>
            <a:r>
              <a:rPr lang="en-US" dirty="0"/>
              <a:t>“</a:t>
            </a:r>
            <a:r>
              <a:rPr lang="en-US" dirty="0">
                <a:solidFill>
                  <a:srgbClr val="008000"/>
                </a:solidFill>
              </a:rPr>
              <a:t>I</a:t>
            </a:r>
            <a:r>
              <a:rPr lang="en-US" dirty="0"/>
              <a:t>” </a:t>
            </a:r>
            <a:r>
              <a:rPr lang="mr-IN" dirty="0"/>
              <a:t>–</a:t>
            </a:r>
            <a:r>
              <a:rPr lang="en-US" dirty="0"/>
              <a:t> If P is a well-formed FOL Fitch Proof, but the proof is not valid.</a:t>
            </a:r>
          </a:p>
          <a:p>
            <a:pPr lvl="1"/>
            <a:r>
              <a:rPr lang="en-US" dirty="0"/>
              <a:t>A proof is valid only if:</a:t>
            </a:r>
          </a:p>
          <a:p>
            <a:pPr lvl="2"/>
            <a:r>
              <a:rPr lang="en-US" dirty="0"/>
              <a:t>It is well-formed,</a:t>
            </a:r>
          </a:p>
          <a:p>
            <a:pPr lvl="2"/>
            <a:r>
              <a:rPr lang="en-US" dirty="0"/>
              <a:t>All of its inference rules have been applied properly: </a:t>
            </a:r>
          </a:p>
          <a:p>
            <a:pPr lvl="3"/>
            <a:r>
              <a:rPr lang="en-US" dirty="0"/>
              <a:t>They are using the forms of inference rules listed in </a:t>
            </a:r>
            <a:r>
              <a:rPr lang="en-US" b="1" dirty="0"/>
              <a:t>Slide 38</a:t>
            </a:r>
            <a:r>
              <a:rPr lang="en-US" dirty="0"/>
              <a:t> of this </a:t>
            </a:r>
            <a:r>
              <a:rPr lang="en-US" dirty="0" err="1"/>
              <a:t>powerpoint</a:t>
            </a:r>
            <a:endParaRPr lang="en-US" dirty="0"/>
          </a:p>
          <a:p>
            <a:pPr lvl="3"/>
            <a:r>
              <a:rPr lang="en-US" dirty="0"/>
              <a:t>They have the right line numbers as premises</a:t>
            </a:r>
          </a:p>
          <a:p>
            <a:pPr lvl="3"/>
            <a:r>
              <a:rPr lang="en-US" dirty="0"/>
              <a:t>no references to future line numbers, e.g., line number 20 can’t cite line 30</a:t>
            </a:r>
          </a:p>
          <a:p>
            <a:pPr lvl="3"/>
            <a:r>
              <a:rPr lang="en-US" dirty="0"/>
              <a:t>Order doesn’t matter: if a line cites [20,30], it’s the same as if they cited [30,20]</a:t>
            </a:r>
          </a:p>
          <a:p>
            <a:pPr lvl="2"/>
            <a:r>
              <a:rPr lang="en-US" dirty="0"/>
              <a:t>All of its inferred formulas have been created properly.</a:t>
            </a:r>
          </a:p>
          <a:p>
            <a:r>
              <a:rPr lang="en-US" dirty="0"/>
              <a:t>Comment your code clearly</a:t>
            </a:r>
          </a:p>
          <a:p>
            <a:r>
              <a:rPr lang="en-US" dirty="0"/>
              <a:t>ANY issues harming automation may result in a grade of ‘0’. RIGOROUSLY TEST YOUR CODE.</a:t>
            </a:r>
          </a:p>
          <a:p>
            <a:r>
              <a:rPr lang="en-US" dirty="0"/>
              <a:t>All code written must be your own and not copied from elsewhere. </a:t>
            </a:r>
          </a:p>
          <a:p>
            <a:r>
              <a:rPr lang="en-US" b="1" dirty="0">
                <a:solidFill>
                  <a:srgbClr val="FF0000"/>
                </a:solidFill>
              </a:rPr>
              <a:t>START EARLY. DO NOT UNDERESTIMATE THIS ASSIGNMENT.</a:t>
            </a:r>
          </a:p>
        </p:txBody>
      </p:sp>
    </p:spTree>
    <p:extLst>
      <p:ext uri="{BB962C8B-B14F-4D97-AF65-F5344CB8AC3E}">
        <p14:creationId xmlns:p14="http://schemas.microsoft.com/office/powerpoint/2010/main" val="20058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448"/>
            <a:ext cx="8229600" cy="879174"/>
          </a:xfrm>
        </p:spPr>
        <p:txBody>
          <a:bodyPr/>
          <a:lstStyle/>
          <a:p>
            <a:r>
              <a:rPr lang="en-US" dirty="0"/>
              <a:t>HW 2: Due </a:t>
            </a:r>
            <a:r>
              <a:rPr lang="en-US" dirty="0" smtClean="0"/>
              <a:t>Thursday, 10/4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99" y="1101188"/>
            <a:ext cx="8500301" cy="55325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Suggested development plan: </a:t>
            </a:r>
          </a:p>
          <a:p>
            <a:pPr lvl="1"/>
            <a:r>
              <a:rPr lang="en-US" dirty="0"/>
              <a:t>[GRADUATE STUDENTS] Write function to verify </a:t>
            </a:r>
            <a:r>
              <a:rPr lang="en-US" dirty="0" err="1"/>
              <a:t>wf</a:t>
            </a:r>
            <a:r>
              <a:rPr lang="en-US"/>
              <a:t>-formulae</a:t>
            </a:r>
            <a:r>
              <a:rPr lang="en-US" dirty="0"/>
              <a:t>, then </a:t>
            </a:r>
            <a:r>
              <a:rPr lang="en-US" dirty="0" err="1"/>
              <a:t>wf</a:t>
            </a:r>
            <a:r>
              <a:rPr lang="en-US" dirty="0"/>
              <a:t>-proofs</a:t>
            </a:r>
          </a:p>
          <a:p>
            <a:pPr lvl="1"/>
            <a:r>
              <a:rPr lang="en-US" dirty="0"/>
              <a:t>Write function to parse </a:t>
            </a:r>
            <a:r>
              <a:rPr lang="en-US" dirty="0" err="1"/>
              <a:t>wf</a:t>
            </a:r>
            <a:r>
              <a:rPr lang="en-US" dirty="0"/>
              <a:t>-proofs and </a:t>
            </a:r>
            <a:r>
              <a:rPr lang="en-US" dirty="0" err="1"/>
              <a:t>wff</a:t>
            </a:r>
            <a:r>
              <a:rPr lang="en-US" dirty="0"/>
              <a:t> into data structures you can work with</a:t>
            </a:r>
          </a:p>
          <a:p>
            <a:pPr lvl="1"/>
            <a:r>
              <a:rPr lang="en-US" dirty="0"/>
              <a:t>Write function that takes in antecedents and a consequent for a single inference rule, and verifies whether it is a valid application of that rule</a:t>
            </a:r>
          </a:p>
          <a:p>
            <a:pPr lvl="1"/>
            <a:r>
              <a:rPr lang="en-US" dirty="0"/>
              <a:t>Write function that takes in antecedents, consequent, and any inference rule name, and verifies whether that rule applies</a:t>
            </a:r>
          </a:p>
          <a:p>
            <a:pPr lvl="1"/>
            <a:r>
              <a:rPr lang="en-US" dirty="0"/>
              <a:t>Complete and polish your code</a:t>
            </a:r>
          </a:p>
        </p:txBody>
      </p:sp>
    </p:spTree>
    <p:extLst>
      <p:ext uri="{BB962C8B-B14F-4D97-AF65-F5344CB8AC3E}">
        <p14:creationId xmlns:p14="http://schemas.microsoft.com/office/powerpoint/2010/main" val="371384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Existential Quantifier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at least one man.</a:t>
            </a:r>
          </a:p>
          <a:p>
            <a:r>
              <a:rPr lang="en-US" dirty="0"/>
              <a:t>All men are mortal.</a:t>
            </a:r>
            <a:br>
              <a:rPr lang="en-US" dirty="0"/>
            </a:br>
            <a:r>
              <a:rPr lang="en-US" dirty="0"/>
              <a:t>----</a:t>
            </a:r>
            <a:br>
              <a:rPr lang="en-US" dirty="0"/>
            </a:br>
            <a:r>
              <a:rPr lang="en-US" dirty="0"/>
              <a:t>Therefore, there is at least one mortal.</a:t>
            </a:r>
          </a:p>
          <a:p>
            <a:r>
              <a:rPr lang="en-US" dirty="0"/>
              <a:t>∃</a:t>
            </a:r>
            <a:r>
              <a:rPr lang="en-US" baseline="-25000" dirty="0"/>
              <a:t>x</a:t>
            </a:r>
            <a:r>
              <a:rPr lang="en-US" dirty="0"/>
              <a:t> </a:t>
            </a:r>
            <a:r>
              <a:rPr lang="en-US" dirty="0" err="1"/>
              <a:t>isMan</a:t>
            </a:r>
            <a:r>
              <a:rPr lang="en-US" dirty="0"/>
              <a:t>(x)</a:t>
            </a:r>
          </a:p>
          <a:p>
            <a:r>
              <a:rPr lang="en-US" dirty="0"/>
              <a:t>∀</a:t>
            </a:r>
            <a:r>
              <a:rPr lang="en-US" baseline="-25000" dirty="0"/>
              <a:t>x</a:t>
            </a:r>
            <a:r>
              <a:rPr lang="en-US" dirty="0"/>
              <a:t> </a:t>
            </a:r>
            <a:r>
              <a:rPr lang="en-US" dirty="0" err="1"/>
              <a:t>isMan</a:t>
            </a:r>
            <a:r>
              <a:rPr lang="en-US" dirty="0"/>
              <a:t>(x)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isMortal</a:t>
            </a:r>
            <a:r>
              <a:rPr lang="en-US" dirty="0">
                <a:sym typeface="Wingdings"/>
              </a:rPr>
              <a:t>(x)</a:t>
            </a:r>
          </a:p>
          <a:p>
            <a:r>
              <a:rPr lang="en-US" dirty="0"/>
              <a:t>∃</a:t>
            </a:r>
            <a:r>
              <a:rPr lang="en-US" baseline="-25000" dirty="0"/>
              <a:t>x</a:t>
            </a:r>
            <a:r>
              <a:rPr lang="en-US" dirty="0"/>
              <a:t> </a:t>
            </a:r>
            <a:r>
              <a:rPr lang="en-US" dirty="0" err="1"/>
              <a:t>isMortal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71071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48"/>
            <a:ext cx="9144000" cy="356680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97407" y="6599146"/>
            <a:ext cx="6446593" cy="240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This slide is from Stuart Russell’s AIMA course slides: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http://aima.eecs.berkeley.edu/slides-pdf/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3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9033"/>
            <a:ext cx="8229600" cy="365971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We’ll normally use </a:t>
            </a:r>
            <a:r>
              <a:rPr lang="en-US" i="1" dirty="0" err="1"/>
              <a:t>a,b,c</a:t>
            </a:r>
            <a:r>
              <a:rPr lang="en-US" i="1" dirty="0"/>
              <a:t>,</a:t>
            </a:r>
            <a:r>
              <a:rPr lang="mr-IN" i="1" dirty="0"/>
              <a:t>…</a:t>
            </a:r>
            <a:r>
              <a:rPr lang="en-US" dirty="0"/>
              <a:t> to refer to objects</a:t>
            </a:r>
          </a:p>
          <a:p>
            <a:r>
              <a:rPr lang="en-US" dirty="0"/>
              <a:t>We use </a:t>
            </a:r>
            <a:r>
              <a:rPr lang="en-US" i="1" dirty="0" err="1"/>
              <a:t>x,y,z</a:t>
            </a:r>
            <a:r>
              <a:rPr lang="en-US" dirty="0"/>
              <a:t> to refer to </a:t>
            </a:r>
            <a:r>
              <a:rPr lang="en-US" dirty="0">
                <a:solidFill>
                  <a:srgbClr val="3366FF"/>
                </a:solidFill>
              </a:rPr>
              <a:t>quantified variables</a:t>
            </a:r>
          </a:p>
          <a:p>
            <a:r>
              <a:rPr lang="en-US" dirty="0"/>
              <a:t>A single quantifier quantifies over exactly one variable---no more, no less (unless otherwise stated)</a:t>
            </a:r>
          </a:p>
          <a:p>
            <a:r>
              <a:rPr lang="en-US" dirty="0"/>
              <a:t>The quantifier has a </a:t>
            </a:r>
            <a:r>
              <a:rPr lang="en-US" i="1" dirty="0"/>
              <a:t>scope</a:t>
            </a:r>
            <a:r>
              <a:rPr lang="en-US" dirty="0"/>
              <a:t> which can only be </a:t>
            </a:r>
            <a:r>
              <a:rPr lang="en-US" dirty="0" err="1"/>
              <a:t>superceded</a:t>
            </a:r>
            <a:r>
              <a:rPr lang="en-US" dirty="0"/>
              <a:t> by more deeply nested quantifiers</a:t>
            </a:r>
          </a:p>
          <a:p>
            <a:r>
              <a:rPr lang="en-US" dirty="0"/>
              <a:t>The order of operations is not consistently defined---always be clear about which standard is expected!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OK:									NOT OK (why?):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78" y="3892714"/>
            <a:ext cx="3104725" cy="22019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110948"/>
            <a:ext cx="4305300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5813" y="4821382"/>
            <a:ext cx="181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&lt;&lt; (Sometimes we’ll use this as shorthand)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7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3894"/>
          </a:xfrm>
        </p:spPr>
        <p:txBody>
          <a:bodyPr/>
          <a:lstStyle/>
          <a:p>
            <a:r>
              <a:rPr lang="en-US" dirty="0"/>
              <a:t>Aristotelian Square of Opposition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038" y="5535765"/>
            <a:ext cx="4814017" cy="32502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3"/>
              </a:rPr>
              <a:t>https://plato.stanford.edu/entries/square/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52279"/>
            <a:ext cx="6423220" cy="3983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511" y="2564809"/>
            <a:ext cx="2959769" cy="18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2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89"/>
            <a:ext cx="8229600" cy="1143000"/>
          </a:xfrm>
        </p:spPr>
        <p:txBody>
          <a:bodyPr/>
          <a:lstStyle/>
          <a:p>
            <a:r>
              <a:rPr lang="en-US" dirty="0"/>
              <a:t>Ambiguity in NL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652"/>
            <a:ext cx="8229600" cy="690980"/>
          </a:xfrm>
        </p:spPr>
        <p:txBody>
          <a:bodyPr/>
          <a:lstStyle/>
          <a:p>
            <a:r>
              <a:rPr lang="en-US" dirty="0"/>
              <a:t>“Every girl is loved by a boy”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6" y="2349113"/>
            <a:ext cx="399393" cy="1045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135" y="2366631"/>
            <a:ext cx="516079" cy="1188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9" y="3283000"/>
            <a:ext cx="399393" cy="104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78" y="3300518"/>
            <a:ext cx="516079" cy="1188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4" y="4274000"/>
            <a:ext cx="399393" cy="10456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63" y="4291518"/>
            <a:ext cx="516079" cy="1188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67" y="5207887"/>
            <a:ext cx="399393" cy="10456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606" y="5225405"/>
            <a:ext cx="516079" cy="11885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312" y="2331595"/>
            <a:ext cx="399393" cy="1045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51" y="2349113"/>
            <a:ext cx="516079" cy="11885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55" y="3265482"/>
            <a:ext cx="399393" cy="10456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94" y="3283000"/>
            <a:ext cx="516079" cy="1188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40" y="4256482"/>
            <a:ext cx="399393" cy="10456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979" y="4274000"/>
            <a:ext cx="516079" cy="1188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83" y="5190369"/>
            <a:ext cx="399393" cy="10456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622" y="5207887"/>
            <a:ext cx="516079" cy="118854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6" idx="1"/>
            <a:endCxn id="5" idx="3"/>
          </p:cNvCxnSpPr>
          <p:nvPr/>
        </p:nvCxnSpPr>
        <p:spPr>
          <a:xfrm flipH="1" flipV="1">
            <a:off x="1208689" y="2871955"/>
            <a:ext cx="1023446" cy="88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1"/>
          </p:cNvCxnSpPr>
          <p:nvPr/>
        </p:nvCxnSpPr>
        <p:spPr>
          <a:xfrm flipH="1">
            <a:off x="1281160" y="3894791"/>
            <a:ext cx="9776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1"/>
            <a:endCxn id="9" idx="3"/>
          </p:cNvCxnSpPr>
          <p:nvPr/>
        </p:nvCxnSpPr>
        <p:spPr>
          <a:xfrm flipH="1" flipV="1">
            <a:off x="1254517" y="4796842"/>
            <a:ext cx="1023446" cy="88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1"/>
            <a:endCxn id="11" idx="3"/>
          </p:cNvCxnSpPr>
          <p:nvPr/>
        </p:nvCxnSpPr>
        <p:spPr>
          <a:xfrm flipH="1" flipV="1">
            <a:off x="1281160" y="5730729"/>
            <a:ext cx="1023446" cy="88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1"/>
            <a:endCxn id="13" idx="3"/>
          </p:cNvCxnSpPr>
          <p:nvPr/>
        </p:nvCxnSpPr>
        <p:spPr>
          <a:xfrm flipH="1" flipV="1">
            <a:off x="6236705" y="2854437"/>
            <a:ext cx="1023446" cy="88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5" idx="3"/>
          </p:cNvCxnSpPr>
          <p:nvPr/>
        </p:nvCxnSpPr>
        <p:spPr>
          <a:xfrm flipH="1">
            <a:off x="6263348" y="2943386"/>
            <a:ext cx="996803" cy="844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1"/>
            <a:endCxn id="17" idx="3"/>
          </p:cNvCxnSpPr>
          <p:nvPr/>
        </p:nvCxnSpPr>
        <p:spPr>
          <a:xfrm flipH="1">
            <a:off x="6282533" y="2943386"/>
            <a:ext cx="977618" cy="1835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1"/>
            <a:endCxn id="19" idx="3"/>
          </p:cNvCxnSpPr>
          <p:nvPr/>
        </p:nvCxnSpPr>
        <p:spPr>
          <a:xfrm flipH="1">
            <a:off x="6309176" y="2943386"/>
            <a:ext cx="950975" cy="2769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179364" y="2960904"/>
            <a:ext cx="2291273" cy="15106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Formalizing helps us be clear about which interpretation is meant!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274246"/>
            <a:ext cx="2882900" cy="482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637" y="6265365"/>
            <a:ext cx="2857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6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18609</TotalTime>
  <Words>1760</Words>
  <Application>Microsoft Macintosh PowerPoint</Application>
  <PresentationFormat>On-screen Show (4:3)</PresentationFormat>
  <Paragraphs>262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 MT Condensed Light</vt:lpstr>
      <vt:lpstr>Andale Mono</vt:lpstr>
      <vt:lpstr>Calibri</vt:lpstr>
      <vt:lpstr>Courier</vt:lpstr>
      <vt:lpstr>Mangal</vt:lpstr>
      <vt:lpstr>Wingdings</vt:lpstr>
      <vt:lpstr>Arial</vt:lpstr>
      <vt:lpstr>Office Theme</vt:lpstr>
      <vt:lpstr>1_Office Theme</vt:lpstr>
      <vt:lpstr>Computationally Modeling Reasoning</vt:lpstr>
      <vt:lpstr>Quantifiers</vt:lpstr>
      <vt:lpstr>Universal Quantifier</vt:lpstr>
      <vt:lpstr>PowerPoint Presentation</vt:lpstr>
      <vt:lpstr>Existential Quantifier</vt:lpstr>
      <vt:lpstr>PowerPoint Presentation</vt:lpstr>
      <vt:lpstr>PowerPoint Presentation</vt:lpstr>
      <vt:lpstr>Aristotelian Square of Opposition</vt:lpstr>
      <vt:lpstr>Ambiguity in NL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Fitch-style FOL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Vacuous truths</vt:lpstr>
      <vt:lpstr>FOL Proofs as S-Expressions</vt:lpstr>
      <vt:lpstr>Inference Rule Names</vt:lpstr>
      <vt:lpstr>PowerPoint Presentation</vt:lpstr>
      <vt:lpstr>Why is this an incorrect application of existential elimination?</vt:lpstr>
      <vt:lpstr>Subproofs</vt:lpstr>
      <vt:lpstr>PowerPoint Presentation</vt:lpstr>
      <vt:lpstr>PowerPoint Presentation</vt:lpstr>
      <vt:lpstr>PowerPoint Presentation</vt:lpstr>
      <vt:lpstr>PowerPoint Presentation</vt:lpstr>
      <vt:lpstr>(Optional) To make your code more readable</vt:lpstr>
      <vt:lpstr>HW 2: Due Thursday, 10/4</vt:lpstr>
      <vt:lpstr>HW 2: Due Thursday, 10/4</vt:lpstr>
    </vt:vector>
  </TitlesOfParts>
  <Company>RPI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Human-Level Artificial Cognitive Systems (EHLACS)  Spring 2015  CSCI 4975/6961  COGS 4961/6962  </dc:title>
  <dc:creator>John Licato</dc:creator>
  <cp:lastModifiedBy>Microsoft Office User</cp:lastModifiedBy>
  <cp:revision>190</cp:revision>
  <dcterms:created xsi:type="dcterms:W3CDTF">2015-01-18T02:08:02Z</dcterms:created>
  <dcterms:modified xsi:type="dcterms:W3CDTF">2018-09-25T15:08:11Z</dcterms:modified>
</cp:coreProperties>
</file>